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4"/>
  </p:notesMasterIdLst>
  <p:sldIdLst>
    <p:sldId id="256" r:id="rId2"/>
    <p:sldId id="260" r:id="rId3"/>
    <p:sldId id="279" r:id="rId4"/>
    <p:sldId id="258" r:id="rId5"/>
    <p:sldId id="261" r:id="rId6"/>
    <p:sldId id="269" r:id="rId7"/>
    <p:sldId id="262" r:id="rId8"/>
    <p:sldId id="263" r:id="rId9"/>
    <p:sldId id="266" r:id="rId10"/>
    <p:sldId id="264" r:id="rId11"/>
    <p:sldId id="268" r:id="rId12"/>
    <p:sldId id="265" r:id="rId13"/>
    <p:sldId id="280" r:id="rId14"/>
    <p:sldId id="281" r:id="rId15"/>
    <p:sldId id="277" r:id="rId16"/>
    <p:sldId id="283" r:id="rId17"/>
    <p:sldId id="282" r:id="rId18"/>
    <p:sldId id="270" r:id="rId19"/>
    <p:sldId id="284" r:id="rId20"/>
    <p:sldId id="285" r:id="rId21"/>
    <p:sldId id="286" r:id="rId22"/>
    <p:sldId id="288" r:id="rId23"/>
    <p:sldId id="287" r:id="rId24"/>
    <p:sldId id="289" r:id="rId25"/>
    <p:sldId id="290" r:id="rId26"/>
    <p:sldId id="292" r:id="rId27"/>
    <p:sldId id="291" r:id="rId28"/>
    <p:sldId id="293" r:id="rId29"/>
    <p:sldId id="294" r:id="rId30"/>
    <p:sldId id="295" r:id="rId31"/>
    <p:sldId id="296" r:id="rId32"/>
    <p:sldId id="259" r:id="rId33"/>
  </p:sldIdLst>
  <p:sldSz cx="9144000" cy="5143500" type="screen16x9"/>
  <p:notesSz cx="6858000" cy="9144000"/>
  <p:embeddedFontLst>
    <p:embeddedFont>
      <p:font typeface="Helvetica Neue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35">
          <p15:clr>
            <a:srgbClr val="A4A3A4"/>
          </p15:clr>
        </p15:guide>
        <p15:guide id="2" pos="5465">
          <p15:clr>
            <a:srgbClr val="A4A3A4"/>
          </p15:clr>
        </p15:guide>
        <p15:guide id="3" pos="17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484" autoAdjust="0"/>
  </p:normalViewPr>
  <p:slideViewPr>
    <p:cSldViewPr snapToGrid="0">
      <p:cViewPr varScale="1">
        <p:scale>
          <a:sx n="133" d="100"/>
          <a:sy n="133" d="100"/>
        </p:scale>
        <p:origin x="1020" y="120"/>
      </p:cViewPr>
      <p:guideLst>
        <p:guide orient="horz" pos="2935"/>
        <p:guide pos="5465"/>
        <p:guide pos="17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ja\LandLife\Data%20Management\UTGRV\20191219_raw_data_USA%20-%20Texas,%20Sal%20del%20Rey%20-%20fall%202018_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[20191219_raw_data_USA - Texas, Sal del Rey - fall 2018_2.xlsx]Height over Time!PivotTable25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>
                <a:latin typeface="Avenir"/>
              </a:rPr>
              <a:t>Tree Height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8302985564304465E-2"/>
          <c:y val="0.20429461378911207"/>
          <c:w val="0.67856708926184806"/>
          <c:h val="0.59782974679979917"/>
        </c:manualLayout>
      </c:layout>
      <c:lineChart>
        <c:grouping val="standard"/>
        <c:varyColors val="0"/>
        <c:ser>
          <c:idx val="0"/>
          <c:order val="0"/>
          <c:tx>
            <c:strRef>
              <c:f>'Height over Time'!$B$68:$B$69</c:f>
              <c:strCache>
                <c:ptCount val="1"/>
                <c:pt idx="0">
                  <c:v>Treatment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'Height over Time'!$A$70:$A$75</c:f>
              <c:strCache>
                <c:ptCount val="5"/>
                <c:pt idx="0">
                  <c:v>1: Oct 2018</c:v>
                </c:pt>
                <c:pt idx="1">
                  <c:v>4: Jan 2019</c:v>
                </c:pt>
                <c:pt idx="2">
                  <c:v>6: Apr 2019</c:v>
                </c:pt>
                <c:pt idx="3">
                  <c:v>7: Jul 2019</c:v>
                </c:pt>
                <c:pt idx="4">
                  <c:v>8: Okt 2019</c:v>
                </c:pt>
              </c:strCache>
            </c:strRef>
          </c:cat>
          <c:val>
            <c:numRef>
              <c:f>'Height over Time'!$B$70:$B$75</c:f>
              <c:numCache>
                <c:formatCode>General</c:formatCode>
                <c:ptCount val="5"/>
                <c:pt idx="0">
                  <c:v>20.100172711571677</c:v>
                </c:pt>
                <c:pt idx="1">
                  <c:v>22.275807722616232</c:v>
                </c:pt>
                <c:pt idx="2">
                  <c:v>29.449372384937238</c:v>
                </c:pt>
                <c:pt idx="3">
                  <c:v>40.498305084745766</c:v>
                </c:pt>
                <c:pt idx="4">
                  <c:v>47.988051470588232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88-4682-BC69-D3EF7E87714F}"/>
            </c:ext>
          </c:extLst>
        </c:ser>
        <c:ser>
          <c:idx val="1"/>
          <c:order val="1"/>
          <c:tx>
            <c:strRef>
              <c:f>'Height over Time'!$C$68:$C$69</c:f>
              <c:strCache>
                <c:ptCount val="1"/>
                <c:pt idx="0">
                  <c:v>Control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'Height over Time'!$A$70:$A$75</c:f>
              <c:strCache>
                <c:ptCount val="5"/>
                <c:pt idx="0">
                  <c:v>1: Oct 2018</c:v>
                </c:pt>
                <c:pt idx="1">
                  <c:v>4: Jan 2019</c:v>
                </c:pt>
                <c:pt idx="2">
                  <c:v>6: Apr 2019</c:v>
                </c:pt>
                <c:pt idx="3">
                  <c:v>7: Jul 2019</c:v>
                </c:pt>
                <c:pt idx="4">
                  <c:v>8: Okt 2019</c:v>
                </c:pt>
              </c:strCache>
            </c:strRef>
          </c:cat>
          <c:val>
            <c:numRef>
              <c:f>'Height over Time'!$C$70:$C$75</c:f>
              <c:numCache>
                <c:formatCode>General</c:formatCode>
                <c:ptCount val="5"/>
                <c:pt idx="0">
                  <c:v>21.308755760368662</c:v>
                </c:pt>
                <c:pt idx="1">
                  <c:v>18.97804054054054</c:v>
                </c:pt>
                <c:pt idx="2">
                  <c:v>18.67820945945946</c:v>
                </c:pt>
                <c:pt idx="3">
                  <c:v>23.08714043993232</c:v>
                </c:pt>
                <c:pt idx="4">
                  <c:v>32.305135951661633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88-4682-BC69-D3EF7E87714F}"/>
            </c:ext>
          </c:extLst>
        </c:ser>
        <c:ser>
          <c:idx val="2"/>
          <c:order val="2"/>
          <c:tx>
            <c:strRef>
              <c:f>'Height over Time'!$D$68:$D$69</c:f>
              <c:strCache>
                <c:ptCount val="1"/>
                <c:pt idx="0">
                  <c:v>Treatment 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'Height over Time'!$A$70:$A$75</c:f>
              <c:strCache>
                <c:ptCount val="5"/>
                <c:pt idx="0">
                  <c:v>1: Oct 2018</c:v>
                </c:pt>
                <c:pt idx="1">
                  <c:v>4: Jan 2019</c:v>
                </c:pt>
                <c:pt idx="2">
                  <c:v>6: Apr 2019</c:v>
                </c:pt>
                <c:pt idx="3">
                  <c:v>7: Jul 2019</c:v>
                </c:pt>
                <c:pt idx="4">
                  <c:v>8: Okt 2019</c:v>
                </c:pt>
              </c:strCache>
            </c:strRef>
          </c:cat>
          <c:val>
            <c:numRef>
              <c:f>'Height over Time'!$D$70:$D$75</c:f>
              <c:numCache>
                <c:formatCode>General</c:formatCode>
                <c:ptCount val="5"/>
                <c:pt idx="0">
                  <c:v>22.15566037735849</c:v>
                </c:pt>
                <c:pt idx="1">
                  <c:v>23.545000000000002</c:v>
                </c:pt>
                <c:pt idx="2">
                  <c:v>36.137729549248746</c:v>
                </c:pt>
                <c:pt idx="3">
                  <c:v>51.153069806560133</c:v>
                </c:pt>
                <c:pt idx="4">
                  <c:v>54.530098831985626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E88-4682-BC69-D3EF7E877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4742712"/>
        <c:axId val="614744632"/>
      </c:lineChart>
      <c:catAx>
        <c:axId val="614742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600" dirty="0"/>
                  <a:t>Time (Date)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744632"/>
        <c:crosses val="autoZero"/>
        <c:auto val="1"/>
        <c:lblAlgn val="ctr"/>
        <c:lblOffset val="100"/>
        <c:noMultiLvlLbl val="0"/>
      </c:catAx>
      <c:valAx>
        <c:axId val="614744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600" dirty="0"/>
                  <a:t>Height</a:t>
                </a:r>
                <a:r>
                  <a:rPr lang="en-GB" sz="600" baseline="0" dirty="0"/>
                  <a:t> (cm)</a:t>
                </a:r>
                <a:endParaRPr lang="en-GB" sz="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742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336668853893262"/>
          <c:y val="0.45130710065340057"/>
          <c:w val="0.25087613265355568"/>
          <c:h val="0.28836676224631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4121cacebf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" name="Google Shape;30;g4121cacebf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LLC, Amsterdam-based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Restore degraded land through reforestation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Focus on data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Read out questions</a:t>
            </a:r>
          </a:p>
        </p:txBody>
      </p:sp>
    </p:spTree>
    <p:extLst>
      <p:ext uri="{BB962C8B-B14F-4D97-AF65-F5344CB8AC3E}">
        <p14:creationId xmlns:p14="http://schemas.microsoft.com/office/powerpoint/2010/main" val="2504771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dirty="0"/>
              <a:t>Ontology creation, merging, part of process for most companies making transformation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dirty="0"/>
              <a:t>Ontology Evaluation with domain experts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dirty="0"/>
              <a:t>Single Case-Study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GB" dirty="0"/>
              <a:t>Bayesian Network Evaluation with domain experts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365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4121cacebf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4121cacebf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1648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Ontology Creation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Merging without tool, existing methods require too much time to get acquainted 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375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Ontology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Many changes, missing relations in merged ontologies, lacking domain knowledge required for merging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8924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4121cacebf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4121cacebf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2533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Described in detail in thesis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For now, 3 steps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Probability Learning is omitted in this research</a:t>
            </a:r>
          </a:p>
        </p:txBody>
      </p:sp>
    </p:spTree>
    <p:extLst>
      <p:ext uri="{BB962C8B-B14F-4D97-AF65-F5344CB8AC3E}">
        <p14:creationId xmlns:p14="http://schemas.microsoft.com/office/powerpoint/2010/main" val="3992732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Figure shows more of ontology after evaluation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Scope Selection covered by ontology merging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Measurable Entity Selection: Soil Temperature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Time: Rainfall and </a:t>
            </a:r>
            <a:r>
              <a:rPr lang="en-GB" dirty="0" err="1"/>
              <a:t>PlantGrowth</a:t>
            </a:r>
            <a:r>
              <a:rPr lang="en-GB" dirty="0"/>
              <a:t> are measured aggregated over some amount of time</a:t>
            </a:r>
          </a:p>
        </p:txBody>
      </p:sp>
    </p:spTree>
    <p:extLst>
      <p:ext uri="{BB962C8B-B14F-4D97-AF65-F5344CB8AC3E}">
        <p14:creationId xmlns:p14="http://schemas.microsoft.com/office/powerpoint/2010/main" val="3183251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Most current methods do not account for time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(Some do: DBN’s)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Time as scope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535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dirty="0"/>
              <a:t>Semi-structure interview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dirty="0"/>
              <a:t>Reviewed correctness, accuracy and granularity on graph fragments</a:t>
            </a:r>
          </a:p>
        </p:txBody>
      </p:sp>
    </p:spTree>
    <p:extLst>
      <p:ext uri="{BB962C8B-B14F-4D97-AF65-F5344CB8AC3E}">
        <p14:creationId xmlns:p14="http://schemas.microsoft.com/office/powerpoint/2010/main" val="394781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Concepts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RQ’s &amp; RM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Ontology creation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Time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Complexity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Automation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Conclusions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028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Described in detail in thesis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For now, 3 steps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Probability Learning is omitted in this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435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Entities to nodes, relations to arcs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Removed some cycles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Complexity (~10^7 probabilities)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Two techniques, removing arcs/nodes/values &amp; parent divorcing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Removed some soil characteristics and aggregated weather into climate</a:t>
            </a:r>
          </a:p>
        </p:txBody>
      </p:sp>
    </p:spTree>
    <p:extLst>
      <p:ext uri="{BB962C8B-B14F-4D97-AF65-F5344CB8AC3E}">
        <p14:creationId xmlns:p14="http://schemas.microsoft.com/office/powerpoint/2010/main" val="1826119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Entities to nodes, relations to arcs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Removed some cycles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Complexity (~10^7 probabilities)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Two techniques, removing arcs/nodes/values &amp; parent divorcing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Parent Divorcing required adding nodes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Removed some soil characteristics and aggregated weather into climate</a:t>
            </a:r>
          </a:p>
        </p:txBody>
      </p:sp>
    </p:spTree>
    <p:extLst>
      <p:ext uri="{BB962C8B-B14F-4D97-AF65-F5344CB8AC3E}">
        <p14:creationId xmlns:p14="http://schemas.microsoft.com/office/powerpoint/2010/main" val="3983963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~1000 probabilities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Underwhelming: not very expressive</a:t>
            </a:r>
          </a:p>
        </p:txBody>
      </p:sp>
    </p:spTree>
    <p:extLst>
      <p:ext uri="{BB962C8B-B14F-4D97-AF65-F5344CB8AC3E}">
        <p14:creationId xmlns:p14="http://schemas.microsoft.com/office/powerpoint/2010/main" val="1707227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~1000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518009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Semi structured interviews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Positive about the model in general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Probabilities needed to assess applicability within as well as outside of LLC</a:t>
            </a:r>
          </a:p>
        </p:txBody>
      </p:sp>
    </p:spTree>
    <p:extLst>
      <p:ext uri="{BB962C8B-B14F-4D97-AF65-F5344CB8AC3E}">
        <p14:creationId xmlns:p14="http://schemas.microsoft.com/office/powerpoint/2010/main" val="3048728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Method similarity: graph creation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Method differences: Entity Selection &amp; Graph checking, overview given in thesis.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General automated tool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GB" dirty="0"/>
              <a:t>OWL,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460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4121cacebf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4121cacebf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29664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Challenges: 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Time: Unclear how to process role of time in methods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Complexity: Trade-off between expressiveness and complexity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Automation: methods are similar and repetitive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Adaption: 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Time: some tools identified: (DBN) time as selection criterion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Complexity: should be kept in mind during entity selection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Automation: general automated tool could speed up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803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Challenges: 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Time: Unclear how to process role of time in methods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Complexity: Trade-off between expressiveness and complexity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Automation: methods are similar and repetitive</a:t>
            </a:r>
          </a:p>
        </p:txBody>
      </p:sp>
    </p:spTree>
    <p:extLst>
      <p:ext uri="{BB962C8B-B14F-4D97-AF65-F5344CB8AC3E}">
        <p14:creationId xmlns:p14="http://schemas.microsoft.com/office/powerpoint/2010/main" val="389621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E983F31-6AD1-4049-929D-9F273FC88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Forestry and data; many variables, analytical approach not feasible. Early adopter of statistical methods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Many different models tried (nearest neighbour models, random forests, regression)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Early neural network, implementation would now be seen as silly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[Slide]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BN mentioned as promising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Adaption: 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Time: some tools identified: (DBN) time as selection criterion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Complexity: should be kept in mind during entity selection</a:t>
            </a: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Automation: general automated tool could speed up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74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Yes, but it can be improved upon</a:t>
            </a:r>
          </a:p>
        </p:txBody>
      </p:sp>
    </p:spTree>
    <p:extLst>
      <p:ext uri="{BB962C8B-B14F-4D97-AF65-F5344CB8AC3E}">
        <p14:creationId xmlns:p14="http://schemas.microsoft.com/office/powerpoint/2010/main" val="3790534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47c52622c2_3_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g47c52622c2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4121cacebf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4121cacebf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Probabilistic model, Graphical structure and probabilities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Nodes, arcs indicate possible correlation</a:t>
            </a:r>
          </a:p>
        </p:txBody>
      </p:sp>
    </p:spTree>
    <p:extLst>
      <p:ext uri="{BB962C8B-B14F-4D97-AF65-F5344CB8AC3E}">
        <p14:creationId xmlns:p14="http://schemas.microsoft.com/office/powerpoint/2010/main" val="3232103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Strengths of BN’s: Relatively easy interpretation, explicit use of domain knowledge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Downside: Much effort to construct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Construction through data or by domain experts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Complexity: remove arcs, nodes or values, parent divorcing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[Slide]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Alternative construction technique: ontologies</a:t>
            </a:r>
          </a:p>
        </p:txBody>
      </p:sp>
    </p:spTree>
    <p:extLst>
      <p:ext uri="{BB962C8B-B14F-4D97-AF65-F5344CB8AC3E}">
        <p14:creationId xmlns:p14="http://schemas.microsoft.com/office/powerpoint/2010/main" val="255760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4121cacebf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4121cacebf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9604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Represent any knowledge in graph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Taxonomic Relation</a:t>
            </a:r>
          </a:p>
        </p:txBody>
      </p:sp>
    </p:spTree>
    <p:extLst>
      <p:ext uri="{BB962C8B-B14F-4D97-AF65-F5344CB8AC3E}">
        <p14:creationId xmlns:p14="http://schemas.microsoft.com/office/powerpoint/2010/main" val="2485775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218ab2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218ab24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Similarities in graphical structure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Ontologies are readily available for some domains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Handful of methods exist, but none too extensively studied</a:t>
            </a:r>
          </a:p>
        </p:txBody>
      </p:sp>
    </p:spTree>
    <p:extLst>
      <p:ext uri="{BB962C8B-B14F-4D97-AF65-F5344CB8AC3E}">
        <p14:creationId xmlns:p14="http://schemas.microsoft.com/office/powerpoint/2010/main" val="229100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-1925"/>
          <a:stretch/>
        </p:blipFill>
        <p:spPr>
          <a:xfrm>
            <a:off x="8510268" y="231775"/>
            <a:ext cx="394814" cy="39481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50825" y="245998"/>
            <a:ext cx="7683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">
  <p:cSld name="Whit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t="-1926"/>
          <a:stretch/>
        </p:blipFill>
        <p:spPr>
          <a:xfrm>
            <a:off x="8510268" y="231775"/>
            <a:ext cx="394814" cy="394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0825" y="245998"/>
            <a:ext cx="7683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-4564" y="-4564"/>
            <a:ext cx="12600" cy="1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-3969" y="-3969"/>
            <a:ext cx="12600" cy="1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1591" y="1589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Bullets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8">
            <a:alphaModFix/>
          </a:blip>
          <a:srcRect t="-1926"/>
          <a:stretch/>
        </p:blipFill>
        <p:spPr>
          <a:xfrm>
            <a:off x="8510268" y="231775"/>
            <a:ext cx="394814" cy="3948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50825" y="245998"/>
            <a:ext cx="7683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8" descr="david-marcu-114194-unsplash.jpg"/>
          <p:cNvPicPr preferRelativeResize="0"/>
          <p:nvPr/>
        </p:nvPicPr>
        <p:blipFill rotWithShape="1">
          <a:blip r:embed="rId3">
            <a:alphaModFix/>
          </a:blip>
          <a:srcRect t="8032" b="8032"/>
          <a:stretch/>
        </p:blipFill>
        <p:spPr>
          <a:xfrm>
            <a:off x="0" y="-95274"/>
            <a:ext cx="9566700" cy="533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8375" y="1215223"/>
            <a:ext cx="1936626" cy="193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10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Research Questions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2C310C-810D-4F2D-9ADF-EDDB59BEE488}"/>
              </a:ext>
            </a:extLst>
          </p:cNvPr>
          <p:cNvSpPr/>
          <p:nvPr/>
        </p:nvSpPr>
        <p:spPr>
          <a:xfrm>
            <a:off x="1704600" y="1139816"/>
            <a:ext cx="573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venir"/>
              </a:rPr>
              <a:t>Can an ontology help a company like Land Life Company model their data in a Bayesian Network?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ED9ED-B6D0-4CD6-B400-4ECF4D1E1FB4}"/>
              </a:ext>
            </a:extLst>
          </p:cNvPr>
          <p:cNvSpPr txBox="1"/>
          <p:nvPr/>
        </p:nvSpPr>
        <p:spPr>
          <a:xfrm>
            <a:off x="648000" y="2242158"/>
            <a:ext cx="7848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i="1" dirty="0">
                <a:latin typeface="Avenir"/>
              </a:rPr>
              <a:t>What challenges does one encounter when applying existing methods in creating Bayesian Networks from ontologies? </a:t>
            </a:r>
          </a:p>
          <a:p>
            <a:pPr marL="342900" lvl="3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i="1" dirty="0">
                <a:latin typeface="Avenir"/>
              </a:rPr>
              <a:t>How can existing methods in creating Bayesian Networks from ontologies be adapted to become better applicable for companies like Land Life Company? </a:t>
            </a:r>
          </a:p>
        </p:txBody>
      </p:sp>
    </p:spTree>
    <p:extLst>
      <p:ext uri="{BB962C8B-B14F-4D97-AF65-F5344CB8AC3E}">
        <p14:creationId xmlns:p14="http://schemas.microsoft.com/office/powerpoint/2010/main" val="418638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11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Research Method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FAB66-8D5A-475B-A099-B52F6B70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2344" y="1259722"/>
            <a:ext cx="3039311" cy="2624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A880AA-FDE1-41F2-AB0D-F1796A7AB147}"/>
              </a:ext>
            </a:extLst>
          </p:cNvPr>
          <p:cNvSpPr txBox="1"/>
          <p:nvPr/>
        </p:nvSpPr>
        <p:spPr>
          <a:xfrm>
            <a:off x="3052344" y="3883778"/>
            <a:ext cx="325807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11.1 A PDD describing the Research Method used in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80682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-857250"/>
            <a:ext cx="9150850" cy="686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4">
            <a:alphaModFix/>
          </a:blip>
          <a:srcRect l="20085" t="-1071" r="25395" b="44372"/>
          <a:stretch/>
        </p:blipFill>
        <p:spPr>
          <a:xfrm>
            <a:off x="8553450" y="212725"/>
            <a:ext cx="395400" cy="3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/>
        </p:nvSpPr>
        <p:spPr>
          <a:xfrm>
            <a:off x="-58850" y="2002650"/>
            <a:ext cx="92097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 algn="ctr">
              <a:buClr>
                <a:schemeClr val="dk1"/>
              </a:buClr>
              <a:buSzPts val="2100"/>
            </a:pPr>
            <a:r>
              <a:rPr lang="en-GB" sz="30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“Can an ontology help a company like Land Life Company model their data in a Bayesian Network? ”</a:t>
            </a:r>
            <a:endParaRPr sz="3000" b="1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93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13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Ontology Creation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6E36C-C78D-41D6-8908-5A70B8F5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7412" y="887036"/>
            <a:ext cx="5089175" cy="3123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E21CBC-FD28-4AF7-BDFE-ADE1497ABB28}"/>
              </a:ext>
            </a:extLst>
          </p:cNvPr>
          <p:cNvSpPr txBox="1"/>
          <p:nvPr/>
        </p:nvSpPr>
        <p:spPr>
          <a:xfrm>
            <a:off x="2027412" y="4010243"/>
            <a:ext cx="5357988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13.1 Part of the ontology created for this research after merging existing ontologies.</a:t>
            </a:r>
          </a:p>
        </p:txBody>
      </p:sp>
    </p:spTree>
    <p:extLst>
      <p:ext uri="{BB962C8B-B14F-4D97-AF65-F5344CB8AC3E}">
        <p14:creationId xmlns:p14="http://schemas.microsoft.com/office/powerpoint/2010/main" val="227724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14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Ontology Evaluation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6E36C-C78D-41D6-8908-5A70B8F5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8625" y="887036"/>
            <a:ext cx="2786749" cy="3123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E21CBC-FD28-4AF7-BDFE-ADE1497ABB28}"/>
              </a:ext>
            </a:extLst>
          </p:cNvPr>
          <p:cNvSpPr txBox="1"/>
          <p:nvPr/>
        </p:nvSpPr>
        <p:spPr>
          <a:xfrm>
            <a:off x="3178625" y="4010243"/>
            <a:ext cx="2786749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14.1 Part of the ontology created for this research after domain expert evaluation.</a:t>
            </a:r>
          </a:p>
        </p:txBody>
      </p:sp>
    </p:spTree>
    <p:extLst>
      <p:ext uri="{BB962C8B-B14F-4D97-AF65-F5344CB8AC3E}">
        <p14:creationId xmlns:p14="http://schemas.microsoft.com/office/powerpoint/2010/main" val="423593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irt field&#10;&#10;Description automatically generated">
            <a:extLst>
              <a:ext uri="{FF2B5EF4-FFF2-40B4-BE49-F238E27FC236}">
                <a16:creationId xmlns:a16="http://schemas.microsoft.com/office/drawing/2014/main" id="{8FC9DC23-B8C0-45C5-98F6-48E5FE27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4">
            <a:alphaModFix/>
          </a:blip>
          <a:srcRect l="20085" t="-1071" r="25395" b="44372"/>
          <a:stretch/>
        </p:blipFill>
        <p:spPr>
          <a:xfrm>
            <a:off x="8553450" y="212725"/>
            <a:ext cx="395400" cy="3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64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16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Bayesian Network Creation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8FD2B-9B0A-4883-AFDB-AC5A7C1B9A8C}"/>
              </a:ext>
            </a:extLst>
          </p:cNvPr>
          <p:cNvSpPr txBox="1"/>
          <p:nvPr/>
        </p:nvSpPr>
        <p:spPr>
          <a:xfrm>
            <a:off x="2829622" y="2142387"/>
            <a:ext cx="4075155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en-GB" sz="2000" b="1" dirty="0">
                <a:solidFill>
                  <a:schemeClr val="accent4"/>
                </a:solidFill>
              </a:rPr>
              <a:t>Entity Selection</a:t>
            </a:r>
          </a:p>
          <a:p>
            <a:pPr lvl="4">
              <a:lnSpc>
                <a:spcPct val="150000"/>
              </a:lnSpc>
            </a:pPr>
            <a:r>
              <a:rPr lang="en-GB" sz="2000" dirty="0"/>
              <a:t>Bayesian Network Graph Creation</a:t>
            </a:r>
          </a:p>
          <a:p>
            <a:pPr lvl="4">
              <a:lnSpc>
                <a:spcPct val="150000"/>
              </a:lnSpc>
            </a:pPr>
            <a:r>
              <a:rPr lang="en-GB" sz="2000" dirty="0"/>
              <a:t>Probability Learning</a:t>
            </a: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C5EA051D-3C31-496B-ABBC-2EDCC06F2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844" y="2293766"/>
            <a:ext cx="307778" cy="307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1C319-A847-4E7C-BF71-320638FBD3D5}"/>
              </a:ext>
            </a:extLst>
          </p:cNvPr>
          <p:cNvSpPr txBox="1"/>
          <p:nvPr/>
        </p:nvSpPr>
        <p:spPr>
          <a:xfrm>
            <a:off x="2464244" y="1619167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Avenir"/>
              </a:rPr>
              <a:t>Process Outline:</a:t>
            </a:r>
          </a:p>
        </p:txBody>
      </p:sp>
      <p:pic>
        <p:nvPicPr>
          <p:cNvPr id="9" name="Graphic 8" descr="Hammer">
            <a:extLst>
              <a:ext uri="{FF2B5EF4-FFF2-40B4-BE49-F238E27FC236}">
                <a16:creationId xmlns:a16="http://schemas.microsoft.com/office/drawing/2014/main" id="{FBA0A508-4DD3-44A3-8D76-C130A199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1844" y="2752923"/>
            <a:ext cx="307778" cy="307778"/>
          </a:xfrm>
          <a:prstGeom prst="rect">
            <a:avLst/>
          </a:prstGeom>
        </p:spPr>
      </p:pic>
      <p:pic>
        <p:nvPicPr>
          <p:cNvPr id="12" name="Graphic 11" descr="Dice">
            <a:extLst>
              <a:ext uri="{FF2B5EF4-FFF2-40B4-BE49-F238E27FC236}">
                <a16:creationId xmlns:a16="http://schemas.microsoft.com/office/drawing/2014/main" id="{AD050A75-C717-45F7-BB26-A07797DBE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0844" y="3212080"/>
            <a:ext cx="307778" cy="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77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A6E36C-C78D-41D6-8908-5A70B8F5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2356" y="513373"/>
            <a:ext cx="8019285" cy="4275841"/>
          </a:xfrm>
          <a:prstGeom prst="rect">
            <a:avLst/>
          </a:prstGeom>
        </p:spPr>
      </p:pic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17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Entity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21CBC-FD28-4AF7-BDFE-ADE1497ABB28}"/>
              </a:ext>
            </a:extLst>
          </p:cNvPr>
          <p:cNvSpPr txBox="1"/>
          <p:nvPr/>
        </p:nvSpPr>
        <p:spPr>
          <a:xfrm>
            <a:off x="562356" y="4601823"/>
            <a:ext cx="659818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17.1 Part of the ontology created for this research after entity selection.</a:t>
            </a:r>
          </a:p>
        </p:txBody>
      </p:sp>
    </p:spTree>
    <p:extLst>
      <p:ext uri="{BB962C8B-B14F-4D97-AF65-F5344CB8AC3E}">
        <p14:creationId xmlns:p14="http://schemas.microsoft.com/office/powerpoint/2010/main" val="94949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18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Entity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F30E9-CE3F-4CF5-8630-257AE016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9885" y="1804010"/>
            <a:ext cx="2883048" cy="1535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805057-7240-4294-9BE2-887B23CFB3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3622" y="1822968"/>
            <a:ext cx="2800494" cy="14975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EB177-6ADE-4A0E-9140-584E42A4FE4F}"/>
              </a:ext>
            </a:extLst>
          </p:cNvPr>
          <p:cNvSpPr txBox="1"/>
          <p:nvPr/>
        </p:nvSpPr>
        <p:spPr>
          <a:xfrm>
            <a:off x="993622" y="3419517"/>
            <a:ext cx="2800494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18.1 A Bayesian network graph indicating that atmospheric pressure and wind are dependent on a short time scale.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CF948-3669-47CC-ACFB-6635FD0C4895}"/>
              </a:ext>
            </a:extLst>
          </p:cNvPr>
          <p:cNvSpPr txBox="1"/>
          <p:nvPr/>
        </p:nvSpPr>
        <p:spPr>
          <a:xfrm>
            <a:off x="5349885" y="3419517"/>
            <a:ext cx="2883048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18.2 The same graph for a longer time-scale.</a:t>
            </a:r>
          </a:p>
        </p:txBody>
      </p:sp>
    </p:spTree>
    <p:extLst>
      <p:ext uri="{BB962C8B-B14F-4D97-AF65-F5344CB8AC3E}">
        <p14:creationId xmlns:p14="http://schemas.microsoft.com/office/powerpoint/2010/main" val="1395134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A6E36C-C78D-41D6-8908-5A70B8F5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5245" y="561600"/>
            <a:ext cx="7353506" cy="4096800"/>
          </a:xfrm>
          <a:prstGeom prst="rect">
            <a:avLst/>
          </a:prstGeom>
        </p:spPr>
      </p:pic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19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Entity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21CBC-FD28-4AF7-BDFE-ADE1497ABB28}"/>
              </a:ext>
            </a:extLst>
          </p:cNvPr>
          <p:cNvSpPr txBox="1"/>
          <p:nvPr/>
        </p:nvSpPr>
        <p:spPr>
          <a:xfrm>
            <a:off x="562356" y="4601823"/>
            <a:ext cx="659818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19.1 Part of the ontology created for this research after domain expert evaluation.</a:t>
            </a:r>
          </a:p>
        </p:txBody>
      </p:sp>
    </p:spTree>
    <p:extLst>
      <p:ext uri="{BB962C8B-B14F-4D97-AF65-F5344CB8AC3E}">
        <p14:creationId xmlns:p14="http://schemas.microsoft.com/office/powerpoint/2010/main" val="329941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27984" y="4821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Table Of Contents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55320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20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Graph Creation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8FD2B-9B0A-4883-AFDB-AC5A7C1B9A8C}"/>
              </a:ext>
            </a:extLst>
          </p:cNvPr>
          <p:cNvSpPr txBox="1"/>
          <p:nvPr/>
        </p:nvSpPr>
        <p:spPr>
          <a:xfrm>
            <a:off x="2829622" y="2142387"/>
            <a:ext cx="4330032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</a:rPr>
              <a:t>Entity Selection</a:t>
            </a:r>
          </a:p>
          <a:p>
            <a:pPr lvl="4">
              <a:lnSpc>
                <a:spcPct val="150000"/>
              </a:lnSpc>
            </a:pPr>
            <a:r>
              <a:rPr lang="en-GB" sz="2000" b="1" dirty="0">
                <a:solidFill>
                  <a:schemeClr val="accent4"/>
                </a:solidFill>
              </a:rPr>
              <a:t>Bayesian Network Graph Creation</a:t>
            </a:r>
          </a:p>
          <a:p>
            <a:pPr lvl="4">
              <a:lnSpc>
                <a:spcPct val="150000"/>
              </a:lnSpc>
            </a:pPr>
            <a:r>
              <a:rPr lang="en-GB" sz="2000" dirty="0"/>
              <a:t>Probability Learning</a:t>
            </a: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C5EA051D-3C31-496B-ABBC-2EDCC06F2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844" y="2293766"/>
            <a:ext cx="307778" cy="307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1C319-A847-4E7C-BF71-320638FBD3D5}"/>
              </a:ext>
            </a:extLst>
          </p:cNvPr>
          <p:cNvSpPr txBox="1"/>
          <p:nvPr/>
        </p:nvSpPr>
        <p:spPr>
          <a:xfrm>
            <a:off x="2464244" y="1619167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Avenir"/>
              </a:rPr>
              <a:t>Process Outline:</a:t>
            </a:r>
          </a:p>
        </p:txBody>
      </p:sp>
      <p:pic>
        <p:nvPicPr>
          <p:cNvPr id="9" name="Graphic 8" descr="Hammer">
            <a:extLst>
              <a:ext uri="{FF2B5EF4-FFF2-40B4-BE49-F238E27FC236}">
                <a16:creationId xmlns:a16="http://schemas.microsoft.com/office/drawing/2014/main" id="{FBA0A508-4DD3-44A3-8D76-C130A199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1844" y="2752923"/>
            <a:ext cx="307778" cy="307778"/>
          </a:xfrm>
          <a:prstGeom prst="rect">
            <a:avLst/>
          </a:prstGeom>
        </p:spPr>
      </p:pic>
      <p:pic>
        <p:nvPicPr>
          <p:cNvPr id="12" name="Graphic 11" descr="Dice">
            <a:extLst>
              <a:ext uri="{FF2B5EF4-FFF2-40B4-BE49-F238E27FC236}">
                <a16:creationId xmlns:a16="http://schemas.microsoft.com/office/drawing/2014/main" id="{AD050A75-C717-45F7-BB26-A07797DBE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0844" y="3212080"/>
            <a:ext cx="307778" cy="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8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A6E36C-C78D-41D6-8908-5A70B8F5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6363" y="822812"/>
            <a:ext cx="5211273" cy="4138855"/>
          </a:xfrm>
          <a:prstGeom prst="rect">
            <a:avLst/>
          </a:prstGeom>
        </p:spPr>
      </p:pic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21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Graph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21CBC-FD28-4AF7-BDFE-ADE1497ABB28}"/>
              </a:ext>
            </a:extLst>
          </p:cNvPr>
          <p:cNvSpPr txBox="1"/>
          <p:nvPr/>
        </p:nvSpPr>
        <p:spPr>
          <a:xfrm>
            <a:off x="587216" y="892233"/>
            <a:ext cx="2260044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21.1 A Bayesian network created for this research.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F9DF29-F7AF-4332-AA64-6C6284BC4A0E}"/>
              </a:ext>
            </a:extLst>
          </p:cNvPr>
          <p:cNvSpPr/>
          <p:nvPr/>
        </p:nvSpPr>
        <p:spPr>
          <a:xfrm>
            <a:off x="6818400" y="1482812"/>
            <a:ext cx="566999" cy="784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72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A6E36C-C78D-41D6-8908-5A70B8F5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9146" y="892233"/>
            <a:ext cx="3757637" cy="2984360"/>
          </a:xfrm>
          <a:prstGeom prst="rect">
            <a:avLst/>
          </a:prstGeom>
        </p:spPr>
      </p:pic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22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Graph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21CBC-FD28-4AF7-BDFE-ADE1497ABB28}"/>
              </a:ext>
            </a:extLst>
          </p:cNvPr>
          <p:cNvSpPr txBox="1"/>
          <p:nvPr/>
        </p:nvSpPr>
        <p:spPr>
          <a:xfrm>
            <a:off x="4799146" y="3876593"/>
            <a:ext cx="3757637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22.1 A Bayesian network created for this research.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F9DF29-F7AF-4332-AA64-6C6284BC4A0E}"/>
              </a:ext>
            </a:extLst>
          </p:cNvPr>
          <p:cNvSpPr/>
          <p:nvPr/>
        </p:nvSpPr>
        <p:spPr>
          <a:xfrm>
            <a:off x="8264135" y="1324412"/>
            <a:ext cx="566999" cy="784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95DEF-BBBF-4440-9CA2-5BC464569CB7}"/>
              </a:ext>
            </a:extLst>
          </p:cNvPr>
          <p:cNvSpPr txBox="1"/>
          <p:nvPr/>
        </p:nvSpPr>
        <p:spPr>
          <a:xfrm>
            <a:off x="1130422" y="2109212"/>
            <a:ext cx="3592650" cy="958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</a:rPr>
              <a:t>Removing Nodes/Arcs/Values</a:t>
            </a:r>
          </a:p>
          <a:p>
            <a:pPr lvl="4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</a:rPr>
              <a:t>Divorcing Parents</a:t>
            </a:r>
          </a:p>
        </p:txBody>
      </p:sp>
      <p:pic>
        <p:nvPicPr>
          <p:cNvPr id="8" name="Graphic 7" descr="Eraser">
            <a:extLst>
              <a:ext uri="{FF2B5EF4-FFF2-40B4-BE49-F238E27FC236}">
                <a16:creationId xmlns:a16="http://schemas.microsoft.com/office/drawing/2014/main" id="{D03C74A7-7710-4FCA-9A6C-7D90B0E4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2644" y="2260591"/>
            <a:ext cx="307778" cy="307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273F8B-07CF-4AF7-8500-4986B4E0FEF9}"/>
              </a:ext>
            </a:extLst>
          </p:cNvPr>
          <p:cNvSpPr txBox="1"/>
          <p:nvPr/>
        </p:nvSpPr>
        <p:spPr>
          <a:xfrm>
            <a:off x="765044" y="1585992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Avenir"/>
              </a:rPr>
              <a:t>Two Options:</a:t>
            </a:r>
          </a:p>
        </p:txBody>
      </p:sp>
      <p:pic>
        <p:nvPicPr>
          <p:cNvPr id="11" name="Graphic 10" descr="Scales of justice">
            <a:extLst>
              <a:ext uri="{FF2B5EF4-FFF2-40B4-BE49-F238E27FC236}">
                <a16:creationId xmlns:a16="http://schemas.microsoft.com/office/drawing/2014/main" id="{F1D370E5-362C-47BB-BE21-183F446C8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22644" y="2719748"/>
            <a:ext cx="307778" cy="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42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A6E36C-C78D-41D6-8908-5A70B8F5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7824" y="892233"/>
            <a:ext cx="2928352" cy="3101051"/>
          </a:xfrm>
          <a:prstGeom prst="rect">
            <a:avLst/>
          </a:prstGeom>
        </p:spPr>
      </p:pic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23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Graph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21CBC-FD28-4AF7-BDFE-ADE1497ABB28}"/>
              </a:ext>
            </a:extLst>
          </p:cNvPr>
          <p:cNvSpPr txBox="1"/>
          <p:nvPr/>
        </p:nvSpPr>
        <p:spPr>
          <a:xfrm>
            <a:off x="3107824" y="3993284"/>
            <a:ext cx="292835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23.1 A Bayesian network created for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2754359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A6E36C-C78D-41D6-8908-5A70B8F5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4501" y="384080"/>
            <a:ext cx="7676845" cy="4461519"/>
          </a:xfrm>
          <a:prstGeom prst="rect">
            <a:avLst/>
          </a:prstGeom>
        </p:spPr>
      </p:pic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24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Graph Creation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C0852-5CEF-4B1E-9E79-B1377AD57DB0}"/>
              </a:ext>
            </a:extLst>
          </p:cNvPr>
          <p:cNvSpPr/>
          <p:nvPr/>
        </p:nvSpPr>
        <p:spPr>
          <a:xfrm rot="20262492">
            <a:off x="2618972" y="4690686"/>
            <a:ext cx="779567" cy="3167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21CBC-FD28-4AF7-BDFE-ADE1497ABB28}"/>
              </a:ext>
            </a:extLst>
          </p:cNvPr>
          <p:cNvSpPr txBox="1"/>
          <p:nvPr/>
        </p:nvSpPr>
        <p:spPr>
          <a:xfrm>
            <a:off x="794500" y="4711212"/>
            <a:ext cx="7762283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24.1 A Bayesian network created for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1838770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A6E36C-C78D-41D6-8908-5A70B8F5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4501" y="384080"/>
            <a:ext cx="7676845" cy="4461519"/>
          </a:xfrm>
          <a:prstGeom prst="rect">
            <a:avLst/>
          </a:prstGeom>
        </p:spPr>
      </p:pic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25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Graph Evaluation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C0852-5CEF-4B1E-9E79-B1377AD57DB0}"/>
              </a:ext>
            </a:extLst>
          </p:cNvPr>
          <p:cNvSpPr/>
          <p:nvPr/>
        </p:nvSpPr>
        <p:spPr>
          <a:xfrm rot="20262492">
            <a:off x="2618972" y="4690686"/>
            <a:ext cx="779567" cy="3167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21CBC-FD28-4AF7-BDFE-ADE1497ABB28}"/>
              </a:ext>
            </a:extLst>
          </p:cNvPr>
          <p:cNvSpPr txBox="1"/>
          <p:nvPr/>
        </p:nvSpPr>
        <p:spPr>
          <a:xfrm>
            <a:off x="794500" y="4711212"/>
            <a:ext cx="7762283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25.1 A Bayesian network created for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1610965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26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Graph Creation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8FD2B-9B0A-4883-AFDB-AC5A7C1B9A8C}"/>
              </a:ext>
            </a:extLst>
          </p:cNvPr>
          <p:cNvSpPr txBox="1"/>
          <p:nvPr/>
        </p:nvSpPr>
        <p:spPr>
          <a:xfrm>
            <a:off x="2829622" y="2142387"/>
            <a:ext cx="4075155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</a:rPr>
              <a:t>Entity Selection</a:t>
            </a:r>
          </a:p>
          <a:p>
            <a:pPr lvl="4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</a:rPr>
              <a:t>Bayesian Network Graph Creation</a:t>
            </a:r>
          </a:p>
          <a:p>
            <a:pPr lvl="4">
              <a:lnSpc>
                <a:spcPct val="150000"/>
              </a:lnSpc>
            </a:pPr>
            <a:r>
              <a:rPr lang="en-GB" sz="2000" dirty="0"/>
              <a:t>Probability Learning</a:t>
            </a: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C5EA051D-3C31-496B-ABBC-2EDCC06F2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844" y="2293766"/>
            <a:ext cx="307778" cy="307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1C319-A847-4E7C-BF71-320638FBD3D5}"/>
              </a:ext>
            </a:extLst>
          </p:cNvPr>
          <p:cNvSpPr txBox="1"/>
          <p:nvPr/>
        </p:nvSpPr>
        <p:spPr>
          <a:xfrm>
            <a:off x="2464244" y="1619167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Avenir"/>
              </a:rPr>
              <a:t>Process Outline:</a:t>
            </a:r>
          </a:p>
        </p:txBody>
      </p:sp>
      <p:pic>
        <p:nvPicPr>
          <p:cNvPr id="9" name="Graphic 8" descr="Hammer">
            <a:extLst>
              <a:ext uri="{FF2B5EF4-FFF2-40B4-BE49-F238E27FC236}">
                <a16:creationId xmlns:a16="http://schemas.microsoft.com/office/drawing/2014/main" id="{FBA0A508-4DD3-44A3-8D76-C130A199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1844" y="2752923"/>
            <a:ext cx="307778" cy="307778"/>
          </a:xfrm>
          <a:prstGeom prst="rect">
            <a:avLst/>
          </a:prstGeom>
        </p:spPr>
      </p:pic>
      <p:pic>
        <p:nvPicPr>
          <p:cNvPr id="12" name="Graphic 11" descr="Dice">
            <a:extLst>
              <a:ext uri="{FF2B5EF4-FFF2-40B4-BE49-F238E27FC236}">
                <a16:creationId xmlns:a16="http://schemas.microsoft.com/office/drawing/2014/main" id="{AD050A75-C717-45F7-BB26-A07797DBE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0844" y="3212080"/>
            <a:ext cx="307778" cy="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93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9DC23-B8C0-45C5-98F6-48E5FE27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476250"/>
            <a:ext cx="9144000" cy="6096000"/>
          </a:xfrm>
          <a:prstGeom prst="rect">
            <a:avLst/>
          </a:prstGeom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4">
            <a:alphaModFix/>
          </a:blip>
          <a:srcRect l="20085" t="-1071" r="25395" b="44372"/>
          <a:stretch/>
        </p:blipFill>
        <p:spPr>
          <a:xfrm>
            <a:off x="8553450" y="212725"/>
            <a:ext cx="395400" cy="3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42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28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Conclusion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2C310C-810D-4F2D-9ADF-EDDB59BEE488}"/>
              </a:ext>
            </a:extLst>
          </p:cNvPr>
          <p:cNvSpPr/>
          <p:nvPr/>
        </p:nvSpPr>
        <p:spPr>
          <a:xfrm>
            <a:off x="1704600" y="1139816"/>
            <a:ext cx="573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venir"/>
              </a:rPr>
              <a:t>Can an ontology help a company like Land Life Company model their data in a Bayesian Network?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ED9ED-B6D0-4CD6-B400-4ECF4D1E1FB4}"/>
              </a:ext>
            </a:extLst>
          </p:cNvPr>
          <p:cNvSpPr txBox="1"/>
          <p:nvPr/>
        </p:nvSpPr>
        <p:spPr>
          <a:xfrm>
            <a:off x="648000" y="2242158"/>
            <a:ext cx="7848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i="1" dirty="0">
                <a:latin typeface="Avenir"/>
              </a:rPr>
              <a:t>What challenges does one encounter when applying existing methods in creating Bayesian Networks from ontologies? </a:t>
            </a:r>
          </a:p>
          <a:p>
            <a:pPr marL="342900" lvl="3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i="1" dirty="0">
                <a:latin typeface="Avenir"/>
              </a:rPr>
              <a:t>How can existing methods in creating Bayesian Networks from ontologies be adapted to become better applicable for companies like Land Life Company? </a:t>
            </a:r>
          </a:p>
        </p:txBody>
      </p:sp>
    </p:spTree>
    <p:extLst>
      <p:ext uri="{BB962C8B-B14F-4D97-AF65-F5344CB8AC3E}">
        <p14:creationId xmlns:p14="http://schemas.microsoft.com/office/powerpoint/2010/main" val="3472561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29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Conclusion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2C310C-810D-4F2D-9ADF-EDDB59BEE488}"/>
              </a:ext>
            </a:extLst>
          </p:cNvPr>
          <p:cNvSpPr/>
          <p:nvPr/>
        </p:nvSpPr>
        <p:spPr>
          <a:xfrm>
            <a:off x="1704600" y="1139816"/>
            <a:ext cx="573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spcAft>
                <a:spcPts val="600"/>
              </a:spcAft>
            </a:pPr>
            <a:r>
              <a:rPr lang="en-GB" sz="2000" i="1" dirty="0">
                <a:latin typeface="Avenir"/>
              </a:rPr>
              <a:t>What challenges does one encounter when applying existing methods in creating Bayesian Networks from ontologies? </a:t>
            </a:r>
          </a:p>
        </p:txBody>
      </p:sp>
    </p:spTree>
    <p:extLst>
      <p:ext uri="{BB962C8B-B14F-4D97-AF65-F5344CB8AC3E}">
        <p14:creationId xmlns:p14="http://schemas.microsoft.com/office/powerpoint/2010/main" val="163251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27984" y="4821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3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Reforestation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67187C7-E0EE-4E1E-948F-70BA1A674A91}"/>
              </a:ext>
            </a:extLst>
          </p:cNvPr>
          <p:cNvGraphicFramePr>
            <a:graphicFrameLocks/>
          </p:cNvGraphicFramePr>
          <p:nvPr/>
        </p:nvGraphicFramePr>
        <p:xfrm>
          <a:off x="453600" y="1512000"/>
          <a:ext cx="4118400" cy="1914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Picture 12" descr="A close up of some grass&#10;&#10;Description automatically generated">
            <a:extLst>
              <a:ext uri="{FF2B5EF4-FFF2-40B4-BE49-F238E27FC236}">
                <a16:creationId xmlns:a16="http://schemas.microsoft.com/office/drawing/2014/main" id="{B7A9AA01-FB3E-4D5F-BDFA-FCE157537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400" y="1516220"/>
            <a:ext cx="2937600" cy="1980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B3660E-73E3-4CC2-A995-7A8200D0FCBA}"/>
              </a:ext>
            </a:extLst>
          </p:cNvPr>
          <p:cNvSpPr txBox="1"/>
          <p:nvPr/>
        </p:nvSpPr>
        <p:spPr>
          <a:xfrm>
            <a:off x="453601" y="3492697"/>
            <a:ext cx="4118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3.1: Comparison of tree height per treatment for trees near McAllen, Texas.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D1535-F293-4BF0-A6E4-BDB455F8166F}"/>
              </a:ext>
            </a:extLst>
          </p:cNvPr>
          <p:cNvSpPr txBox="1"/>
          <p:nvPr/>
        </p:nvSpPr>
        <p:spPr>
          <a:xfrm>
            <a:off x="5342399" y="3496721"/>
            <a:ext cx="33479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00" dirty="0"/>
              <a:t>Fig 3.2: Visualisation of tree recognition software output. </a:t>
            </a:r>
          </a:p>
        </p:txBody>
      </p:sp>
    </p:spTree>
    <p:extLst>
      <p:ext uri="{BB962C8B-B14F-4D97-AF65-F5344CB8AC3E}">
        <p14:creationId xmlns:p14="http://schemas.microsoft.com/office/powerpoint/2010/main" val="2337026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30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Conclusion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2C310C-810D-4F2D-9ADF-EDDB59BEE488}"/>
              </a:ext>
            </a:extLst>
          </p:cNvPr>
          <p:cNvSpPr/>
          <p:nvPr/>
        </p:nvSpPr>
        <p:spPr>
          <a:xfrm>
            <a:off x="1615500" y="1139816"/>
            <a:ext cx="5913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spcAft>
                <a:spcPts val="600"/>
              </a:spcAft>
            </a:pPr>
            <a:r>
              <a:rPr lang="en-GB" sz="2000" i="1" dirty="0">
                <a:latin typeface="Avenir"/>
              </a:rPr>
              <a:t>How can existing methods in creating Bayesian Networks from ontologies be adapted to become better applicable for companies like Land Life Company? </a:t>
            </a:r>
          </a:p>
        </p:txBody>
      </p:sp>
    </p:spTree>
    <p:extLst>
      <p:ext uri="{BB962C8B-B14F-4D97-AF65-F5344CB8AC3E}">
        <p14:creationId xmlns:p14="http://schemas.microsoft.com/office/powerpoint/2010/main" val="84376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31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Conclusion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2C310C-810D-4F2D-9ADF-EDDB59BEE488}"/>
              </a:ext>
            </a:extLst>
          </p:cNvPr>
          <p:cNvSpPr/>
          <p:nvPr/>
        </p:nvSpPr>
        <p:spPr>
          <a:xfrm>
            <a:off x="1704600" y="1139816"/>
            <a:ext cx="573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venir"/>
              </a:rPr>
              <a:t>Can an ontology help a company like Land Life Company model their data in a Bayesian Network? </a:t>
            </a:r>
          </a:p>
        </p:txBody>
      </p:sp>
    </p:spTree>
    <p:extLst>
      <p:ext uri="{BB962C8B-B14F-4D97-AF65-F5344CB8AC3E}">
        <p14:creationId xmlns:p14="http://schemas.microsoft.com/office/powerpoint/2010/main" val="3328786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3">
            <a:alphaModFix/>
          </a:blip>
          <a:srcRect l="20085" t="-1071" r="25395" b="44372"/>
          <a:stretch/>
        </p:blipFill>
        <p:spPr>
          <a:xfrm>
            <a:off x="8553450" y="212725"/>
            <a:ext cx="395400" cy="3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2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/>
          <p:nvPr/>
        </p:nvSpPr>
        <p:spPr>
          <a:xfrm>
            <a:off x="1758600" y="1940025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latin typeface="Avenir"/>
                <a:ea typeface="Avenir"/>
                <a:cs typeface="Avenir"/>
                <a:sym typeface="Avenir"/>
              </a:rPr>
              <a:t>Thanks!</a:t>
            </a:r>
            <a:endParaRPr sz="3000" b="1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4">
            <a:alphaModFix/>
          </a:blip>
          <a:srcRect l="20085" t="-1071" r="25395" b="44372"/>
          <a:stretch/>
        </p:blipFill>
        <p:spPr>
          <a:xfrm>
            <a:off x="8553450" y="212725"/>
            <a:ext cx="395400" cy="3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/>
        </p:nvSpPr>
        <p:spPr>
          <a:xfrm>
            <a:off x="-58850" y="2002650"/>
            <a:ext cx="92097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 algn="ctr">
              <a:buClr>
                <a:schemeClr val="dk1"/>
              </a:buClr>
              <a:buSzPts val="2100"/>
            </a:pPr>
            <a:r>
              <a:rPr lang="en-GB" sz="30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“Despite their potential, BNs have barely been applied in Environmental Sciences.”</a:t>
            </a:r>
            <a:endParaRPr sz="3000" b="1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None/>
            </a:pPr>
            <a:endParaRPr sz="2600" b="1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10"/>
          <p:cNvSpPr txBox="1"/>
          <p:nvPr/>
        </p:nvSpPr>
        <p:spPr>
          <a:xfrm>
            <a:off x="-58850" y="4405375"/>
            <a:ext cx="90912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nl-NL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PA Aguilera et al. “Bayesian networks in environmental modelling”. In: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nl-NL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Environmental Modelling &amp; Software 26.12 (2011), pp. 1376–1388.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venir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5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Bayesian Networks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2606A-F33B-4EF2-B94F-83DD5786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8039" y="1551333"/>
            <a:ext cx="3147921" cy="1818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9C8C6-66BB-4B51-AFDB-72CF1DA7EF9E}"/>
              </a:ext>
            </a:extLst>
          </p:cNvPr>
          <p:cNvSpPr txBox="1"/>
          <p:nvPr/>
        </p:nvSpPr>
        <p:spPr>
          <a:xfrm>
            <a:off x="1613916" y="3370132"/>
            <a:ext cx="4197624" cy="24622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000" dirty="0"/>
              <a:t>Fig 5.1: Example of the graphical structure of a (small) Bayesian network</a:t>
            </a:r>
          </a:p>
        </p:txBody>
      </p:sp>
    </p:spTree>
    <p:extLst>
      <p:ext uri="{BB962C8B-B14F-4D97-AF65-F5344CB8AC3E}">
        <p14:creationId xmlns:p14="http://schemas.microsoft.com/office/powerpoint/2010/main" val="37669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6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Bayesian Networks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2606A-F33B-4EF2-B94F-83DD5786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5314" y="1540800"/>
            <a:ext cx="2693371" cy="182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9C8C6-66BB-4B51-AFDB-72CF1DA7EF9E}"/>
              </a:ext>
            </a:extLst>
          </p:cNvPr>
          <p:cNvSpPr txBox="1"/>
          <p:nvPr/>
        </p:nvSpPr>
        <p:spPr>
          <a:xfrm>
            <a:off x="926085" y="3370132"/>
            <a:ext cx="3429785" cy="24622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000" dirty="0"/>
              <a:t>Fig 6.1: The same Bayesian network, processed in </a:t>
            </a:r>
            <a:r>
              <a:rPr lang="en-GB" sz="1000" dirty="0" err="1"/>
              <a:t>GeNIe</a:t>
            </a:r>
            <a:r>
              <a:rPr lang="en-GB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692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-857250"/>
            <a:ext cx="9150850" cy="686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4">
            <a:alphaModFix/>
          </a:blip>
          <a:srcRect l="20085" t="-1071" r="25395" b="44372"/>
          <a:stretch/>
        </p:blipFill>
        <p:spPr>
          <a:xfrm>
            <a:off x="8553450" y="212725"/>
            <a:ext cx="395400" cy="3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/>
        </p:nvSpPr>
        <p:spPr>
          <a:xfrm>
            <a:off x="-58850" y="2002650"/>
            <a:ext cx="92097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 algn="ctr">
              <a:buClr>
                <a:schemeClr val="dk1"/>
              </a:buClr>
              <a:buSzPts val="2100"/>
            </a:pPr>
            <a:r>
              <a:rPr lang="en-GB" sz="30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“It would be desirable to incorporate the fruits of these efforts [on ontologies] in Bayesian networks.”</a:t>
            </a:r>
            <a:endParaRPr sz="3000" b="1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None/>
            </a:pPr>
            <a:endParaRPr sz="2600" b="1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10"/>
          <p:cNvSpPr txBox="1"/>
          <p:nvPr/>
        </p:nvSpPr>
        <p:spPr>
          <a:xfrm>
            <a:off x="-58850" y="4405375"/>
            <a:ext cx="90912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12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Dawn E Holmes. Innovations in Bayesian networks: theory and applications. Vol. 156. Springer, 2008.</a:t>
            </a:r>
            <a:endParaRPr sz="1200" b="0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32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8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Ontologies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C3DCB-AA80-4FB0-A3A8-CADD5AB6CD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7886" y="896748"/>
            <a:ext cx="4908226" cy="3609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04BA9-F1C1-439D-82AD-0938E32B5FC2}"/>
              </a:ext>
            </a:extLst>
          </p:cNvPr>
          <p:cNvSpPr txBox="1"/>
          <p:nvPr/>
        </p:nvSpPr>
        <p:spPr>
          <a:xfrm>
            <a:off x="1758599" y="4506630"/>
            <a:ext cx="5021567" cy="24622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GB" sz="1000" dirty="0"/>
              <a:t>Fig 8.1: Part of the ontology built for this research visualized in Protégé using </a:t>
            </a:r>
            <a:r>
              <a:rPr lang="en-GB" sz="1000" dirty="0" err="1"/>
              <a:t>OntoGraf</a:t>
            </a:r>
            <a:r>
              <a:rPr lang="en-GB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768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9</a:t>
            </a:fld>
            <a:endParaRPr/>
          </a:p>
        </p:txBody>
      </p:sp>
      <p:sp>
        <p:nvSpPr>
          <p:cNvPr id="3" name="Google Shape;55;p11">
            <a:extLst>
              <a:ext uri="{FF2B5EF4-FFF2-40B4-BE49-F238E27FC236}">
                <a16:creationId xmlns:a16="http://schemas.microsoft.com/office/drawing/2014/main" id="{510A793B-1D16-4BFE-91BA-C508D554B934}"/>
              </a:ext>
            </a:extLst>
          </p:cNvPr>
          <p:cNvSpPr txBox="1"/>
          <p:nvPr/>
        </p:nvSpPr>
        <p:spPr>
          <a:xfrm>
            <a:off x="1758600" y="232233"/>
            <a:ext cx="562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b="1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Bayesian Networks to Ontologies</a:t>
            </a:r>
            <a:endParaRPr sz="3000" b="1" dirty="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A6F08-19B0-44C6-A4BE-539E8B21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35417" y="1944880"/>
            <a:ext cx="2543779" cy="1469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B98B4-F688-40AC-B2F1-2769C310AF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581" y="1216505"/>
            <a:ext cx="3685354" cy="271049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847EB1-9F84-4730-B908-C1FCD83A0595}"/>
              </a:ext>
            </a:extLst>
          </p:cNvPr>
          <p:cNvCxnSpPr>
            <a:cxnSpLocks/>
          </p:cNvCxnSpPr>
          <p:nvPr/>
        </p:nvCxnSpPr>
        <p:spPr>
          <a:xfrm>
            <a:off x="4220176" y="2679750"/>
            <a:ext cx="90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338745"/>
      </p:ext>
    </p:extLst>
  </p:cSld>
  <p:clrMapOvr>
    <a:masterClrMapping/>
  </p:clrMapOvr>
</p:sld>
</file>

<file path=ppt/theme/theme1.xml><?xml version="1.0" encoding="utf-8"?>
<a:theme xmlns:a="http://schemas.openxmlformats.org/drawingml/2006/main" name="Land Life Template">
  <a:themeElements>
    <a:clrScheme name="LandLife Template">
      <a:dk1>
        <a:srgbClr val="000000"/>
      </a:dk1>
      <a:lt1>
        <a:srgbClr val="53585F"/>
      </a:lt1>
      <a:dk2>
        <a:srgbClr val="3B322A"/>
      </a:dk2>
      <a:lt2>
        <a:srgbClr val="DCDEE0"/>
      </a:lt2>
      <a:accent1>
        <a:srgbClr val="A1AA55"/>
      </a:accent1>
      <a:accent2>
        <a:srgbClr val="CEE077"/>
      </a:accent2>
      <a:accent3>
        <a:srgbClr val="B8DB82"/>
      </a:accent3>
      <a:accent4>
        <a:srgbClr val="6D7D42"/>
      </a:accent4>
      <a:accent5>
        <a:srgbClr val="9FC4C5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6368</TotalTime>
  <Words>1203</Words>
  <Application>Microsoft Office PowerPoint</Application>
  <PresentationFormat>On-screen Show (16:9)</PresentationFormat>
  <Paragraphs>198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Helvetica Neue Light</vt:lpstr>
      <vt:lpstr>Helvetica Neue</vt:lpstr>
      <vt:lpstr>Avenir</vt:lpstr>
      <vt:lpstr>Arial</vt:lpstr>
      <vt:lpstr>Land Life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Janmaat</dc:creator>
  <cp:lastModifiedBy>Janmaat, T. (Tom)</cp:lastModifiedBy>
  <cp:revision>106</cp:revision>
  <dcterms:modified xsi:type="dcterms:W3CDTF">2020-07-17T14:57:04Z</dcterms:modified>
</cp:coreProperties>
</file>